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274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692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089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8218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6994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5166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5548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552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740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012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16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189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224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098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850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542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551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E604819-CA29-432C-AFBA-656390F1C92D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801B6-FCB9-4237-8763-A5676E0A5C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7180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ZFŚS ASP w </a:t>
            </a: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KATOWICACH – nowe zasady, nowe wzory druków</a:t>
            </a:r>
            <a:endParaRPr lang="pl-PL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7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Świadczenie zimowe</a:t>
            </a: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Pracownikowi oraz uprawnionym emerytom i rencistom przysługuje 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jeden raz w roku kalendarzowym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świadczenie zimowe, związane z okresowym zwiększeniem wydatków w sezonie zimowym. </a:t>
            </a:r>
            <a:endParaRPr lang="pl-PL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Warunkiem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otrzymania świadczenia zimowego jest złożenie przez osobę uprawnioną wniosku,                             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nieprzekraczalnym terminie do 30 listopada danego </a:t>
            </a:r>
            <a:r>
              <a:rPr lang="pl-PL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roku.</a:t>
            </a:r>
          </a:p>
          <a:p>
            <a:pPr algn="just"/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Wnioski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przyznanie świadczenia zimowego, które wpłyną po tym terminie, 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będą rozpatrywane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206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Pożyczka</a:t>
            </a: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Pożyczka przyznawana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na wniosek osoby uprawnionej pod warunkiem całkowitej spłaty uprzednio zaciągniętej pożyczki, z zastrzeżeniem zdarzeń losowych.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 o przyznanie pożyczki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rozpatrywane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 według kolejności zgłoszeń, przy uwzględnieniu sytuacji życiowej, rodzinnej i mieszkaniowej osoby ubiegającej się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świadczenie, za wyjątkiem zdarzeń losowych.</a:t>
            </a:r>
          </a:p>
          <a:p>
            <a:pPr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 o przyznanie pożyczki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rozpatrywane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 według kolejności zgłoszeń, przy uwzględnieniu sytuacji życiowej, rodzinnej i mieszkaniowej osoby ubiegającej się 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świadczenie, za wyjątkiem zdarzeń losowych.</a:t>
            </a:r>
          </a:p>
          <a:p>
            <a:pPr lvl="0"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podlegają rozpatrzeniu wnioski o przyznanie pożyczki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złożone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pracowników, których wynagrodzenie netto obciążone jest zajęciem komorniczym uniemożliwiającym spłacanie rat pożyczki, do czasu uchylenia zajęcia komorniczego. Limity dopuszczalnych potrąceń wyznaczają przepisy KP.</a:t>
            </a:r>
          </a:p>
          <a:p>
            <a:pPr lvl="0" algn="just"/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występująca z wnioskiem o pożyczkę oraz jej poręczyciele składają oświadczenie,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że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posiadają obciążeń, m.in. z tytułu spłaty innej pożyczki, kredytów bankowych, tytułów komorniczych, mogących uniemożliwić spłatę pożyczki. Poręczyciele dodatkowo składają oświadczenie, że aktualnie nie są poręczycielami pożyczki dla więcej niż jednej osoby spłacającej pożyczkę udzieloną z Funduszu ZFŚS. Wskazane oświadczenia podlegają sprawdzeniu przez DFK, pod kątem istnienia środków z wynagrodzenia wolnych od zajęć, ilości poręczeń, zgodnie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właściwymi przepisami, w tym KP.</a:t>
            </a:r>
          </a:p>
          <a:p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3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Pożyczka</a:t>
            </a: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lvl="0" indent="-457200" algn="just">
              <a:buAutoNum type="arabicPeriod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Poręczycielem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może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być wyłącznie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 Akademii, zatrudniony na czas 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nieokreślony.</a:t>
            </a:r>
          </a:p>
          <a:p>
            <a:pPr marL="457200" lvl="0" indent="-457200" algn="just">
              <a:buAutoNum type="arabicPeriod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Jeden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 może być jednocześnie poręczycielem maksymalnie dwóch pożyczek.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Poręczycielem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może być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pracownik, który w dniu udzielenia poręczenia: </a:t>
            </a:r>
          </a:p>
          <a:p>
            <a:pPr marL="457200" lvl="1" indent="0" algn="just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posiada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zobowiązania finansowe z tytułu zajęć komorniczych;</a:t>
            </a:r>
          </a:p>
          <a:p>
            <a:pPr marL="457200" lvl="1" indent="0" algn="just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który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znajduje się w okresie wypowiedzenia umowy o pracę;</a:t>
            </a:r>
          </a:p>
          <a:p>
            <a:pPr marL="457200" lvl="1" indent="0" algn="just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złożył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wniosek o rozwiązanie umowy o pracę;</a:t>
            </a:r>
          </a:p>
          <a:p>
            <a:pPr marL="457200" lvl="1" indent="0" algn="just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jest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poręczycielem dla dwóch pożyczkobiorców.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      Poręczyciele lub pożyczkobiorca i poręczyciel nie mogą być współmałżonkami.</a:t>
            </a:r>
          </a:p>
          <a:p>
            <a:pPr marL="457200" lvl="0" indent="-457200" algn="just">
              <a:buAutoNum type="arabicPeriod" startAt="5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Poręczyciel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przyjmuje solidarną odpowiedzialność materialną za zobowiązania pożyczkobiorcy,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poświadcza podpisując oświadczenie poręczyciela do umowy pożyczki udzielonej z Funduszu ZFŚS.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eriod" startAt="5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przypadku rozwiązania umowy o pracę z którymkolwiek z poręczycieli lub wystąpienia okoliczności określonych w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pkt 3,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pożyczkobiorca zobowiązany jest wskazać w terminie 30 dni kalendarzowych innego poręczyciela. </a:t>
            </a:r>
          </a:p>
          <a:p>
            <a:pPr marL="0" lvl="0" indent="0" algn="just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       W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szczególnie uzasadnionych przypadkach, na wniosek pożyczkobiorcy można dokonać zmiany poręczycieli.</a:t>
            </a:r>
          </a:p>
          <a:p>
            <a:pPr marL="0" lvl="0" indent="0" algn="just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       Zmiana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poręczyciela dokonywana jest w drodze aneksu do umowy o udzielenie pożyczki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Funduszu ZFŚS.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497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Pożyczka</a:t>
            </a: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Maksymalny okres spłaty pożyczki wynosi 60 miesięcy, jednak nie może być dłuższy niż okres zatrudnienia pożyczkobiorcy i poręczycieli.</a:t>
            </a:r>
          </a:p>
          <a:p>
            <a:pPr lvl="0"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Pracownikowi zatrudnionemu na czas określony pożyczka może być udzielona na okres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dłuższy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niż czas, na który została zawarta umowa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o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pracę. 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14849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Pożyczka – zawieszenie/umorzenie </a:t>
            </a: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pożyczek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uzasadnionych przypadkach, takich jak np. zalanie mieszkania, pożar, kradzież lub w innych sytuacjach losowych i życiowych, które powodują utratę zdolności do spłaty pożyczki, pożyczkobiorca może ubiegać się o:</a:t>
            </a:r>
          </a:p>
          <a:p>
            <a:pPr lvl="1" algn="just"/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zawieszenie spłaty pożyczki na okres nie dłuższy niż 12 miesięcy łącznie w okresie spłaty pożyczki;</a:t>
            </a:r>
          </a:p>
          <a:p>
            <a:pPr lvl="1" algn="just"/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częściowe lub całkowite umorzenie pożyczki; </a:t>
            </a:r>
          </a:p>
          <a:p>
            <a:pPr lvl="1" algn="just"/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zmniejszenie wysokości spłacanej raty;</a:t>
            </a:r>
          </a:p>
          <a:p>
            <a:pPr lvl="1" algn="just"/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zmianę harmonogramu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spłaty pożyczki,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np. poprzez wydłużenie okresu spłaty, pod warunkiem że nie zostanie przekroczony maksymalny okres na jaki w danej sytuacji mogła być udzielona pożyczka.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1161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Pożyczka – wymagalność niespłaconej części pożyczki</a:t>
            </a: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3312" y="1263536"/>
            <a:ext cx="8946541" cy="4984864"/>
          </a:xfrm>
        </p:spPr>
        <p:txBody>
          <a:bodyPr>
            <a:normAutofit fontScale="32500" lnSpcReduction="20000"/>
          </a:bodyPr>
          <a:lstStyle/>
          <a:p>
            <a:pPr marL="457200" lvl="0" indent="-457200" algn="just">
              <a:buAutoNum type="arabicPeriod"/>
            </a:pP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Pozostała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spłaty kwota pożyczki (niespłacona część pożyczki) na cele mieszkaniowe staje się natychmiast wymagalna w następujących przypadkach: </a:t>
            </a:r>
            <a:endParaRPr lang="pl-PL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arenR"/>
            </a:pP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stwierdzenia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Komisję/pożyczkodawcę, że osoba korzystająca z Funduszu ZFŚS złożyła nieprawdziwe oświadczenie/sfałszowany dokument lub w inny sposób wprowadziła Komisję/pożyczkodawcę w błąd, w celu otrzymania pożyczki na cele mieszkaniowe; </a:t>
            </a:r>
            <a:endParaRPr lang="pl-PL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AutoNum type="arabicParenR"/>
            </a:pP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stwierdzenia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że pożyczka została wykorzystana na cele inne niż określone w umowie 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pożyczkę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 algn="just">
              <a:buAutoNum type="arabicParenR"/>
            </a:pP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sprzedaży nieruchomości lub oddania jej większej części w najem, dzierżawę lub użytkowanie w okresie spłaty pożyczki, z zastrzeżeniem postanowień ust. 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2;</a:t>
            </a:r>
          </a:p>
          <a:p>
            <a:pPr marL="457200" lvl="0" indent="-457200" algn="just">
              <a:buAutoNum type="arabicParenR"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znalezienia poręczycieli, w przypadku wyznaczenia terminu ustanowienia nowych poręczycieli w miejsce dotychczasowych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 algn="just">
              <a:buAutoNum type="arabicParenR"/>
            </a:pP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rozwiązania przez pożyczkobiorcę stosunku pracy z Akademią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 algn="just">
              <a:buAutoNum type="arabicParenR"/>
            </a:pP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rozwiązania stosunku pracy/wygaśnięcia stosunku pracy, za wyjątkiem: przejścia na emeryturę/ rentę, wygaśnięcia umowy o pracę w skutek śmierci 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pracownika;</a:t>
            </a:r>
          </a:p>
          <a:p>
            <a:pPr marL="457200" lvl="0" indent="-457200" algn="just">
              <a:buAutoNum type="arabicParenR"/>
            </a:pP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rozwiązania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pożyczkobiorcą stosunku pracy przez Akademię z przyczyn leżących po stronie pracownika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 algn="just">
              <a:buAutoNum type="arabicParenR"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rozwiązania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pożyczkobiorcą stosunku pracy przez Akademię bez wypowiedzenia z winy pracownika.</a:t>
            </a:r>
          </a:p>
          <a:p>
            <a:pPr marL="0" lvl="0" indent="0" algn="just">
              <a:buNone/>
            </a:pP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Niespłacona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cześć pożyczki nie staje się natychmiast wymagalna w przypadku sprzedaży nieruchomości i przeznaczenia uzyskanych z tego tytułu środków na cele mieszkaniowe osoby uprawnionej (pożyczkobiorcy).</a:t>
            </a:r>
          </a:p>
          <a:p>
            <a:pPr marL="0" lvl="0" indent="0" algn="just">
              <a:buNone/>
            </a:pP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Pracownicy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przechodzący na emeryturę lub rentę mogą spłacać pożyczkę na dotychczasowych warunkach po podpisaniu oświadczenia o dobrowolnej spłacie pozostałej części pożyczki oraz  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uzyskaniu akceptacji poręczycieli. Wpłaty następują gotówką do kasy Akademii lub przelewem bezpośrednio na konto Funduszu ZFŚS w Akademii. </a:t>
            </a:r>
          </a:p>
          <a:p>
            <a:pPr marL="0" lvl="0" indent="0" algn="just">
              <a:buNone/>
            </a:pP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W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przypadkach, o których mowa w ust. 1 pkt 4) do 6), osoba lub osoby zobowiązane do natychmiastowej spłaty pożyczki mogą wystąpić do Rektora z wnioskiem 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wyrażenie zgody na rozłożenie spłaty zadłużenia na raty, przy czym spłata całości zadłużenia powinna nastąpić </a:t>
            </a: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terminie wyznaczonym przez Rektora, ale nie dłuższym niż do 6 miesięcy licząc od dnia rozwiązania stosunku pracy/wygaśnięcia umowy o pracę.</a:t>
            </a:r>
          </a:p>
          <a:p>
            <a:pPr marL="0" lvl="0" indent="0" algn="just">
              <a:buNone/>
            </a:pPr>
            <a:r>
              <a:rPr lang="pl-P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Wszelkie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decyzje dotyczące ostatecznego sposobu/terminów/formy spłaty pożyczki podejmuje Rektor, po zaopiniowaniu wniosku przez Komisję, z zastrzeżeniem innych przepisów Regulaminu ZFŚS oraz przepisów powszechnie obowiązujących.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2251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5130" y="594035"/>
            <a:ext cx="9404723" cy="1400530"/>
          </a:xfrm>
        </p:spPr>
        <p:txBody>
          <a:bodyPr/>
          <a:lstStyle/>
          <a:p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Pożyczka – nieterminowa spłata</a:t>
            </a: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razie nieterminowego spłacania rat pożyczki (zalegania ze spłatą dwóch kolejnych rat pożyczki), DFK jest zobowiązany do wezwania pożyczkobiorcy na piśmie do uregulowania należności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wyznaczonym terminie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z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równoczesnym powiadomieniem poręczycieli, a w razie nie uiszczenia zaległej wpłaty przez dłużnika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w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wyznaczonym terminie (do 7 dni kalendarzowych od otrzymania wezwania), potrąca się pozostałą część należności z wynagrodzenia poręczycieli lub innych świadczeń wypłacanych poręczycielom przez pracodawcę, zgodnie z harmonogramem spłaty pożyczki.</a:t>
            </a:r>
          </a:p>
          <a:p>
            <a:pPr lvl="0" algn="just"/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 zaprzestania spłaty pożyczki przez pożyczkobiorcę Akademia ma prawo dokonać potrącenia na rzecz spłaty zadłużenia z przysługującego pożyczkobiorcy dodatkowego rocznego wynagrodzenia za pracę oraz innych świadczeń, w tym świadczeń z Funduszu, w zakresie dopuszczalnym przez przepisy prawa. Wysokość potrącenia wynika z wysokości aktualnego zaległego zadłużenia w spłacie rat pożyczki. Powyższe odpowiednio stosuje się do poręczycieli. </a:t>
            </a:r>
          </a:p>
          <a:p>
            <a:pPr lvl="0" algn="just"/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 uchylania się pożyczkobiorcy i poręczycieli od spłaty pożyczki i niemożności jej ściągnięcia zgodnie z przepisami Regulaminu ZFŚS, Akademia będzie dochodzić swojego roszczenia na drodze cywilno-prawnej, a dane osób uchylających się od spłaty zadłużenia mogą zostać przekazane do Krajowego Rejestru Dłużników.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9125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Postanowienia końcowe</a:t>
            </a: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Szczegółowe zasady prowadzenia działalności socjalnej w ASP w Katowicach określa Zarządzenie Nr 5/2021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Rektora 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Akademii Sztuk Pięknych w </a:t>
            </a:r>
            <a:r>
              <a:rPr lang="pl-PL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Katowicach z 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dnia </a:t>
            </a:r>
            <a:r>
              <a:rPr lang="pl-PL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lutego 2021 r. </a:t>
            </a:r>
            <a:r>
              <a:rPr lang="pl-PL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sprawie określenia zasad prowadzenia działalności socjalnej </a:t>
            </a:r>
            <a:r>
              <a:rPr lang="pl-PL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Akademii Sztuk Pięknych w </a:t>
            </a:r>
            <a:r>
              <a:rPr lang="pl-PL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Katowicach (PRZY UWZGLĘDNIENIU EWENTUALNYCH ZMIAN WPROWADZANYCH ODRĘBNYMI ZARZĄDZENIAMI).</a:t>
            </a:r>
            <a:endParaRPr lang="pl-PL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08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Katalog świadczeń</a:t>
            </a:r>
            <a:endParaRPr lang="pl-PL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Środki Funduszu ZFŚS przeznacza się na finansowanie/dofinansowanie: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wypoczynku pracownika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(które przysługuje pracownikowi jeżeli korzysta z urlopu wypoczynkowego co najmniej 14 kolejnych dni kalendarzowych w roku, zgodnie z art. 162 KP. W przypadku niewykorzystania przez pracownika urlopu wypoczynkowego traci on prawo do dopłaty w następnym roku, chyba że świadczenia nie pobrał albo pobrane świadczenie zwrócił do Funduszu ZFŚS) </a:t>
            </a: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oraz dofinansowanie do wypoczynku uprawnionych dzieci pracowników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l-PL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l-PL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l-PL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l-PL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l-PL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l-PL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pl-P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zwrotnej pomocy na cele mieszkaniowe w formie pożyczek na:</a:t>
            </a:r>
          </a:p>
          <a:p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34233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Katalog świadczeń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3312" y="1302708"/>
            <a:ext cx="8946541" cy="4945692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endParaRPr lang="pl-PL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działalności </a:t>
            </a:r>
            <a:r>
              <a:rPr lang="pl-PL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kulturalno</a:t>
            </a:r>
            <a:r>
              <a:rPr lang="pl-PL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oświatowej w formie:</a:t>
            </a:r>
          </a:p>
          <a:p>
            <a:pPr marL="0" lvl="0" indent="0" algn="just">
              <a:buNone/>
            </a:pPr>
            <a:r>
              <a:rPr lang="pl-PL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dopłat do ceny biletów wstępu do kina, teatru, występów estradowych, koncertów, wystaw lub innych usług </a:t>
            </a:r>
            <a:r>
              <a:rPr lang="pl-PL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kulturalno</a:t>
            </a:r>
            <a:r>
              <a:rPr lang="pl-PL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oświatowych </a:t>
            </a:r>
            <a:r>
              <a:rPr lang="pl-PL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zakupionych                                            u </a:t>
            </a:r>
            <a:r>
              <a:rPr lang="pl-PL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wyspecjalizowanych organizatorów,</a:t>
            </a:r>
          </a:p>
          <a:p>
            <a:pPr lvl="0" algn="just">
              <a:buFontTx/>
              <a:buChar char="-"/>
            </a:pPr>
            <a:r>
              <a:rPr lang="pl-PL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organizowanych przez Akademię imprez turystyczno-krajoznawczych;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działalności sportowo-rekreacyjnej w formie:</a:t>
            </a:r>
          </a:p>
          <a:p>
            <a:pPr lvl="0" algn="just">
              <a:buFontTx/>
              <a:buChar char="-"/>
            </a:pPr>
            <a:r>
              <a:rPr lang="pl-PL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dopłat do ceny biletów wstępu na zajęcia sportowo-rekreacyjne, w których osoba uprawniona bierze czynny udział (np. bilety na basen, salę gimnastyczną, siłownię) oraz innych usług sportowo-rekreacyjnych zakupionych </a:t>
            </a:r>
            <a:r>
              <a:rPr lang="pl-PL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u </a:t>
            </a:r>
            <a:r>
              <a:rPr lang="pl-PL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wyspecjalizowanych organizatorów (nie dotyczy biletów wstępu na imprezy </a:t>
            </a:r>
            <a:r>
              <a:rPr lang="pl-PL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sportowo-rekreacyjne, w </a:t>
            </a:r>
            <a:r>
              <a:rPr lang="pl-PL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których osoba uprawniona nie bierze czynnego udział na np. bilet na mecz)</a:t>
            </a:r>
          </a:p>
          <a:p>
            <a:pPr lvl="0" algn="just">
              <a:buFontTx/>
              <a:buChar char="-"/>
            </a:pPr>
            <a:r>
              <a:rPr lang="pl-PL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organizowanych przez Akademię imprez sportowo- rekreacyjnych;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pl-PL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pl-PL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6300" dirty="0"/>
          </a:p>
        </p:txBody>
      </p:sp>
    </p:spTree>
    <p:extLst>
      <p:ext uri="{BB962C8B-B14F-4D97-AF65-F5344CB8AC3E}">
        <p14:creationId xmlns:p14="http://schemas.microsoft.com/office/powerpoint/2010/main" val="270468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Katalog świadczeń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pomocy materialnej w formie rzeczowej lub finansowej dla osób uprawnionych dotkniętych wypadkami losowymi lub znajdujących się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trudnej sytuacji życiowej, rodzinnej i materialnej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l-PL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okresowej, bezzwrotnej pomocy finansowej na zmniejszenie miesięcznych wydatków mieszkaniowych;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opieki nad dziećmi w żłobkach, klubach dziecięcych, sprawowanej przez dziennego opiekuna lub nianię, w przedszkolach oraz innych form wychowania przedszkolnego, w rozumieniu przepisów U.ZFŚS;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świadczenia zimowego;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zwrotnej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pomocy na cele mieszkaniowe w formie pożyczek </a:t>
            </a:r>
            <a:endParaRPr lang="pl-PL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endParaRPr 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endParaRPr lang="pl-PL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endParaRPr 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endParaRPr lang="pl-PL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endParaRPr 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endParaRPr lang="pl-PL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endParaRPr lang="pl-PL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200" b="1" dirty="0"/>
          </a:p>
        </p:txBody>
      </p:sp>
    </p:spTree>
    <p:extLst>
      <p:ext uri="{BB962C8B-B14F-4D97-AF65-F5344CB8AC3E}">
        <p14:creationId xmlns:p14="http://schemas.microsoft.com/office/powerpoint/2010/main" val="412869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13151" y="1701604"/>
            <a:ext cx="11386159" cy="419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l-PL" sz="1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Wnioski należy składać w DSP.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l-PL" sz="1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Wszystkie wnioski o przyznanie świadczenia i dokumenty dołączone do wniosków powinny być: </a:t>
            </a:r>
          </a:p>
          <a:p>
            <a:pPr marL="742950" lvl="1" indent="-285750" algn="just">
              <a:spcAft>
                <a:spcPts val="0"/>
              </a:spcAft>
              <a:buFont typeface="+mj-lt"/>
              <a:buAutoNum type="arabicParenR"/>
              <a:tabLst>
                <a:tab pos="499110" algn="l"/>
              </a:tabLst>
            </a:pPr>
            <a:r>
              <a:rPr lang="pl-PL" sz="1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wystawione imiennie na osobę uprawnioną;</a:t>
            </a:r>
          </a:p>
          <a:p>
            <a:pPr marL="742950" lvl="1" indent="-285750" algn="just">
              <a:spcAft>
                <a:spcPts val="0"/>
              </a:spcAft>
              <a:buFont typeface="+mj-lt"/>
              <a:buAutoNum type="arabicParenR"/>
              <a:tabLst>
                <a:tab pos="499110" algn="l"/>
              </a:tabLst>
            </a:pPr>
            <a:r>
              <a:rPr lang="pl-PL" sz="1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złożone w języku polskim (koszty obowiązkowego tłumaczenia pokrywa we własnym zakresie wnioskodawca).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l-PL" sz="1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Faktury/bilety mogą być przedłożone do rozliczenia wyłącznie pod warunkiem, że: </a:t>
            </a:r>
          </a:p>
          <a:p>
            <a:pPr marL="742950" lvl="1" indent="-285750" algn="just">
              <a:spcAft>
                <a:spcPts val="0"/>
              </a:spcAft>
              <a:buFont typeface="+mj-lt"/>
              <a:buAutoNum type="arabicParenR"/>
              <a:tabLst>
                <a:tab pos="408940" algn="l"/>
              </a:tabLst>
            </a:pPr>
            <a:r>
              <a:rPr lang="pl-PL" sz="1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są wystawione imiennie na osobę uprawnioną;</a:t>
            </a:r>
          </a:p>
          <a:p>
            <a:pPr marL="742950" lvl="1" indent="-285750" algn="just">
              <a:spcAft>
                <a:spcPts val="0"/>
              </a:spcAft>
              <a:buFont typeface="+mj-lt"/>
              <a:buAutoNum type="arabicParenR"/>
              <a:tabLst>
                <a:tab pos="408940" algn="l"/>
              </a:tabLst>
            </a:pPr>
            <a:r>
              <a:rPr lang="pl-PL" sz="1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możliwe jest określenie: usługi/produktu jakiej dotyczy, wysokości poniesionego kosztu, daty ich realizacji);</a:t>
            </a:r>
          </a:p>
          <a:p>
            <a:pPr marL="742950" lvl="1" indent="-285750" algn="just">
              <a:spcAft>
                <a:spcPts val="0"/>
              </a:spcAft>
              <a:buFont typeface="+mj-lt"/>
              <a:buAutoNum type="arabicParenR"/>
              <a:tabLst>
                <a:tab pos="408940" algn="l"/>
              </a:tabLst>
            </a:pPr>
            <a:r>
              <a:rPr lang="pl-PL" sz="1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koszt wskazany w przedłożonym dokumencie został uiszczony oraz</a:t>
            </a:r>
          </a:p>
          <a:p>
            <a:pPr marL="742950" lvl="1" indent="-285750" algn="just">
              <a:spcAft>
                <a:spcPts val="0"/>
              </a:spcAft>
              <a:buFont typeface="+mj-lt"/>
              <a:buAutoNum type="arabicParenR"/>
              <a:tabLst>
                <a:tab pos="408940" algn="l"/>
              </a:tabLst>
            </a:pPr>
            <a:r>
              <a:rPr lang="pl-PL" sz="1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 dotyczy zdarzeń przyszłych, kiedy możliwe jest dokonanie np. rezygnacji z usługi, której dotyczy wystawiony dokument. </a:t>
            </a:r>
          </a:p>
          <a:p>
            <a:pPr algn="just">
              <a:spcAft>
                <a:spcPts val="0"/>
              </a:spcAft>
            </a:pPr>
            <a:r>
              <a:rPr lang="pl-PL" sz="1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- przy zachowaniu pozostałych zasad, o których mowa w Regulaminie ZFŚŚ.</a:t>
            </a:r>
          </a:p>
          <a:p>
            <a:pPr algn="just">
              <a:spcAft>
                <a:spcPts val="0"/>
              </a:spcAft>
            </a:pP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W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przypadku przedłożenia do rozliczenia faktury/biletu potwierdzającego poniesienie wydatku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walucie obcej, przyznane świadczenie jest wypłacane po przeliczeniu według średniego kursu NBP z dnia poprzedzającego wystawienia faktury lub datę wydarzenia widniejącą na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bilecie.</a:t>
            </a:r>
          </a:p>
          <a:p>
            <a:pPr algn="just">
              <a:spcAft>
                <a:spcPts val="0"/>
              </a:spcAft>
            </a:pPr>
            <a:r>
              <a:rPr lang="pl-PL" sz="15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5. DSP </a:t>
            </a:r>
            <a:r>
              <a:rPr lang="pl-PL" sz="15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sprawdza złożone wnioski pod względem formalnym i merytorycznym oraz przedstawia je do rozpatrzenia przez Komisję w trybie określonym w niniejszym </a:t>
            </a:r>
            <a:r>
              <a:rPr lang="pl-PL" sz="15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Zarządzeniu.</a:t>
            </a:r>
          </a:p>
          <a:p>
            <a:pPr algn="just">
              <a:spcAft>
                <a:spcPts val="0"/>
              </a:spcAft>
            </a:pPr>
            <a:r>
              <a:rPr lang="pl-PL" sz="15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6. Wnioski </a:t>
            </a:r>
            <a:r>
              <a:rPr lang="pl-PL" sz="15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niespełniające wymogów formalnych będą zwracane wnioskodawcy, celem uzupełnienia </a:t>
            </a:r>
            <a:r>
              <a:rPr lang="pl-PL" sz="15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 </a:t>
            </a:r>
            <a:r>
              <a:rPr lang="pl-PL" sz="15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wyznaczonym terminie. </a:t>
            </a:r>
            <a:r>
              <a:rPr lang="pl-PL" sz="15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 przypadku </a:t>
            </a:r>
            <a:r>
              <a:rPr lang="pl-PL" sz="15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nieuzupełnienia </a:t>
            </a:r>
            <a:r>
              <a:rPr lang="pl-PL" sz="15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braków we wniosku w wyznaczonym terminie, wniosek pozostaje bez rozpatrzenia.</a:t>
            </a:r>
          </a:p>
          <a:p>
            <a:pPr algn="just">
              <a:spcAft>
                <a:spcPts val="0"/>
              </a:spcAft>
            </a:pPr>
            <a:endParaRPr lang="pl-PL" sz="15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l-PL" sz="1150" dirty="0" smtClean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200" dirty="0">
              <a:solidFill>
                <a:srgbClr val="008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42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9787" y="3112018"/>
            <a:ext cx="11661731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spcAft>
                <a:spcPts val="0"/>
              </a:spcAft>
            </a:pPr>
            <a:endParaRPr lang="pl-PL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spcAft>
                <a:spcPts val="0"/>
              </a:spcAft>
              <a:buFont typeface="+mj-lt"/>
              <a:buAutoNum type="arabicPeriod"/>
            </a:pPr>
            <a:endParaRPr lang="pl-PL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98764" y="751344"/>
            <a:ext cx="1124712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Osoba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uprawniona może otrzymać informację o sposobie rozpatrzenia złożonego wniosku na adres e-mail, wskazany do kontaktów,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z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zastrzeżeniem że 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 pracowników adresem właściwym jest adres służbowej poczty e-mail w domenie asp.katowice.pl.</a:t>
            </a:r>
          </a:p>
          <a:p>
            <a:pPr lvl="0" algn="just"/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Odmowa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przyznania świadczenia może być doręczona osobie, której dotyczy za pośrednictwem poczty e-mail właściwej do kontaktów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w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sprawach Funduszu ZFŚŚ (w formie skanu decyzji Rektora o odmowie przyznania świadczenia). W każdym przypadku gdy wskazana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w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zdaniu poprzednim decyzja dotyczy wniosku złożonego przez pracownika dopuszczalne jest wykorzystanie do kontaktów służbowej poczty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e-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 w domenie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asp.katowice.pl.</a:t>
            </a:r>
          </a:p>
          <a:p>
            <a:pPr lvl="0" algn="just"/>
            <a:endParaRPr lang="pl-PL" sz="1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pl-PL" sz="15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pl-PL" sz="15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Osoba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uprawniona, która złożyła oświadczenie o wysokości osiąganych dochodów niezgodne </a:t>
            </a:r>
            <a:r>
              <a:rPr lang="pl-PL" sz="1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prawdą, przedłożyła podrobiony lub przerobiony dokument lub w inny sposób świadomie i celowo wprowadziła Akademię w błąd traci prawo do korzystania ze środków Funduszu ZFŚS w </a:t>
            </a:r>
            <a:r>
              <a:rPr lang="pl-PL" sz="1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danym i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kolejnym roku kalendarzowym, a nadto zobowiązana jest do niezwłocznego, w terminie do 30 dni kalendarzowych od otrzymania takiego zawiadomienia, zwrotu otrzymanej kwoty świadczenia socjalnego przyznanego w oparciu </a:t>
            </a:r>
            <a:r>
              <a:rPr lang="pl-PL" sz="1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o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takie oświadczenie wraz z ustawowymi odsetkami od dnia wypłaty świadczenia, a w razie upływu ww. terminu na zwrot </a:t>
            </a:r>
            <a:r>
              <a:rPr lang="pl-PL" sz="1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–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 ustawowymi odsetkami za opóźnienie w zapłacie od dnia następującego po upływie tego </a:t>
            </a:r>
            <a:r>
              <a:rPr lang="pl-PL" sz="1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terminu. Osobie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 której mowa </a:t>
            </a:r>
            <a:r>
              <a:rPr lang="pl-PL" sz="1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 zdaniu </a:t>
            </a:r>
            <a:r>
              <a:rPr lang="pl-PL" sz="15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porzednim</a:t>
            </a:r>
            <a:r>
              <a:rPr lang="pl-PL" sz="1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l-PL" sz="1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Akademia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może przyznać jedynie niektóre świadczenia ze środków Funduszu ZFŚS (np. dzieciom), </a:t>
            </a:r>
            <a:r>
              <a:rPr lang="pl-PL" sz="1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w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szczególnie uzasadnionych przypadkach</a:t>
            </a:r>
            <a:r>
              <a:rPr lang="pl-PL" sz="15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pl-PL" sz="15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39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26510" y="1582341"/>
            <a:ext cx="10972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Wypoczynek pracowników i uprawnionych dzieci pracowników.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pl-PL" sz="15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Wypoczynek </a:t>
            </a:r>
            <a:r>
              <a:rPr lang="pl-PL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pracowników i/lub uprawnionych dzieci </a:t>
            </a:r>
            <a:r>
              <a:rPr lang="pl-PL" sz="15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pracowników może </a:t>
            </a:r>
            <a:r>
              <a:rPr lang="pl-PL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być dofinansowany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jeden raz w roku</a:t>
            </a:r>
            <a:r>
              <a:rPr lang="pl-PL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pl-PL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Dofinansowanie do wypoczynku dziecka jest przyznawane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tylko jednemu z </a:t>
            </a:r>
            <a:r>
              <a:rPr lang="pl-PL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rodziców/opiekunów prawnych dziecka,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niezależnie od miejsca zatrudnienia</a:t>
            </a:r>
            <a:r>
              <a:rPr lang="pl-PL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pl-PL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 przypadku dzieci w wieku 18-25 lat do wniosku należy przedstawić zaświadczenie </a:t>
            </a:r>
            <a:r>
              <a:rPr lang="pl-PL" sz="15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l-PL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kontytuowaniu przez dziecko nauki.</a:t>
            </a:r>
          </a:p>
        </p:txBody>
      </p:sp>
    </p:spTree>
    <p:extLst>
      <p:ext uri="{BB962C8B-B14F-4D97-AF65-F5344CB8AC3E}">
        <p14:creationId xmlns:p14="http://schemas.microsoft.com/office/powerpoint/2010/main" val="25872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Dopłaty do opieki na dziećmi</a:t>
            </a: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103312" y="2052918"/>
            <a:ext cx="10019117" cy="4195481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pl-PL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Dopłaty do opieki </a:t>
            </a:r>
            <a:r>
              <a:rPr lang="pl-PL" b="1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obejmują wyłącznie</a:t>
            </a:r>
            <a:r>
              <a:rPr lang="pl-PL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koszt pobytu oraz wyżywienia, </a:t>
            </a:r>
            <a:r>
              <a:rPr lang="pl-PL" b="1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nie obejmują</a:t>
            </a:r>
            <a:r>
              <a:rPr lang="pl-PL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kosztów opłaty wpisowej, opłat za podręczniki, opłaty za radę rodziców oraz innych usług dodatkowych, w tym zajęć dodatkowych</a:t>
            </a:r>
            <a:br>
              <a:rPr lang="pl-PL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pl-PL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l-P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Należy </a:t>
            </a: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złożyć</a:t>
            </a:r>
            <a:r>
              <a:rPr lang="pl-P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r>
              <a:rPr lang="pl-P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wniosek o przyznanie świadczenia w postaci dopłaty, </a:t>
            </a:r>
            <a:r>
              <a:rPr lang="pl-P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według obowiązującego wzoru;</a:t>
            </a:r>
            <a:endParaRPr lang="pl-PL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zaświadczenie, że dziecko korzysta z danego rodzaju opieki, określające wysokość realnie uiszczonej opłaty za korzystanie z tej usługi za wskazany okres rozliczeniowy (pierwsze półrocze/drugie półrocze);</a:t>
            </a:r>
          </a:p>
          <a:p>
            <a:pPr marL="0" lv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potwierdzenie dokonania wpłaty na rzecz placówki, w której dziecko korzysta z opieki.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buNone/>
            </a:pP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Wniosek należy składać wraz z niezbędnymi załącznikami </a:t>
            </a:r>
            <a:r>
              <a:rPr lang="pl-PL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w terminie </a:t>
            </a:r>
            <a:r>
              <a:rPr lang="pl-PL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odpowiednio</a:t>
            </a:r>
            <a:r>
              <a:rPr lang="pl-P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lvl="0"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za </a:t>
            </a: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pierwsze półrocze (za okres od stycznia do czerwca) – </a:t>
            </a:r>
            <a:r>
              <a:rPr lang="pl-PL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do 5 lipca danego </a:t>
            </a:r>
            <a:r>
              <a:rPr lang="pl-PL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roku</a:t>
            </a:r>
            <a:r>
              <a:rPr lang="pl-P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</a:t>
            </a:r>
          </a:p>
          <a:p>
            <a:pPr lvl="0"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za </a:t>
            </a: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drugie półrocze (za okres od lipca do grudnia) – </a:t>
            </a:r>
            <a:r>
              <a:rPr lang="pl-PL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do 5 grudnia danego roku</a:t>
            </a: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Niezłożenie wniosku w terminie wskazanym powyżej </a:t>
            </a:r>
            <a:r>
              <a:rPr lang="pl-PL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oznacza rezygnację </a:t>
            </a: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 pobierania dofinansowania.</a:t>
            </a:r>
          </a:p>
          <a:p>
            <a:pPr lvl="0"/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Bez względu na rodzaj podmiotu prowadzącego działalność opieki, maksymalną wysokość dopłaty określa </a:t>
            </a:r>
            <a:r>
              <a:rPr lang="pl-P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corocznie</a:t>
            </a: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Akademia.</a:t>
            </a:r>
            <a:endParaRPr lang="pl-PL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Dofinansowanie jest przyznawane </a:t>
            </a:r>
            <a:r>
              <a:rPr lang="pl-PL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tylko jednemu </a:t>
            </a: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 rodziców/opiekunów prawnych dziecka, </a:t>
            </a:r>
            <a:r>
              <a:rPr lang="pl-PL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niezależnie od</a:t>
            </a:r>
            <a:r>
              <a:rPr lang="pl-P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miejsca zatrudnienia.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82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materialna – rzeczowa lub finansowa</a:t>
            </a:r>
            <a:b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materialna może być przyznana tej samej osobie 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jeden raz w roku kalendarzowym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ile nie zachodzą szczególne okoliczności uzasadniające częstsze przyznanie świadczenia. </a:t>
            </a:r>
          </a:p>
          <a:p>
            <a:pPr lvl="0"/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Wniosek o przyznanie pomocy materialnej – rzeczowej lub finansowej powinien zawierać:</a:t>
            </a:r>
          </a:p>
          <a:p>
            <a:pPr marL="0" lvl="0" indent="0">
              <a:buNone/>
            </a:pP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  uzasadnienie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(również w wypadku losowym), </a:t>
            </a:r>
          </a:p>
          <a:p>
            <a:pPr lvl="0">
              <a:buFontTx/>
              <a:buChar char="-"/>
            </a:pP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oświadczenia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wysokości dochodu przypadającego na jednego członka rodziny/jedną osobę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rodzinie,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</a:p>
          <a:p>
            <a:pPr lvl="0">
              <a:buFontTx/>
              <a:buChar char="-"/>
            </a:pP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dokumenty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świadczące o sytuacji materialnej i o potrzebie pomocy, jeżeli są wymagane/potrzebne. </a:t>
            </a:r>
          </a:p>
          <a:p>
            <a:endParaRPr lang="pl-PL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2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281</TotalTime>
  <Words>2241</Words>
  <Application>Microsoft Office PowerPoint</Application>
  <PresentationFormat>Panoramiczny</PresentationFormat>
  <Paragraphs>148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Century Gothic</vt:lpstr>
      <vt:lpstr>Tahoma</vt:lpstr>
      <vt:lpstr>Times New Roman</vt:lpstr>
      <vt:lpstr>Wingdings</vt:lpstr>
      <vt:lpstr>Wingdings 3</vt:lpstr>
      <vt:lpstr>Jon</vt:lpstr>
      <vt:lpstr>ZFŚS ASP w KATOWICACH – nowe zasady, nowe wzory druków</vt:lpstr>
      <vt:lpstr>Katalog świadczeń</vt:lpstr>
      <vt:lpstr>Katalog świadczeń</vt:lpstr>
      <vt:lpstr>Katalog świadczeń</vt:lpstr>
      <vt:lpstr>Prezentacja programu PowerPoint</vt:lpstr>
      <vt:lpstr>Prezentacja programu PowerPoint</vt:lpstr>
      <vt:lpstr>Prezentacja programu PowerPoint</vt:lpstr>
      <vt:lpstr>Dopłaty do opieki na dziećmi</vt:lpstr>
      <vt:lpstr>Pomoc materialna – rzeczowa lub finansowa </vt:lpstr>
      <vt:lpstr>Świadczenie zimowe</vt:lpstr>
      <vt:lpstr>Pożyczka</vt:lpstr>
      <vt:lpstr>Pożyczka</vt:lpstr>
      <vt:lpstr>Pożyczka</vt:lpstr>
      <vt:lpstr>Pożyczka – zawieszenie/umorzenie pożyczek </vt:lpstr>
      <vt:lpstr>Pożyczka – wymagalność niespłaconej części pożyczki</vt:lpstr>
      <vt:lpstr>Pożyczka – nieterminowa spłata</vt:lpstr>
      <vt:lpstr>Postanowienia końcowe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ZFŚS ASP w KATOWICACH</dc:title>
  <dc:creator>Marta Opitek-Kijowska</dc:creator>
  <cp:lastModifiedBy>Marta Opitek-Kijowska</cp:lastModifiedBy>
  <cp:revision>37</cp:revision>
  <cp:lastPrinted>2021-02-23T13:11:29Z</cp:lastPrinted>
  <dcterms:created xsi:type="dcterms:W3CDTF">2021-02-18T13:18:35Z</dcterms:created>
  <dcterms:modified xsi:type="dcterms:W3CDTF">2021-02-23T13:11:55Z</dcterms:modified>
</cp:coreProperties>
</file>